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70" r:id="rId14"/>
    <p:sldId id="267" r:id="rId15"/>
    <p:sldId id="271" r:id="rId16"/>
    <p:sldId id="268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6EDE7F-4FEF-DCA1-359B-AB6E277C920A}" v="2" dt="2024-10-17T04:58:40.307"/>
    <p1510:client id="{3575FF49-2E99-98AF-DB17-24E1696C6F1B}" v="82" dt="2024-10-15T22:48:33.186"/>
    <p1510:client id="{4A3278D5-A288-1941-FBB5-4F422870550D}" v="30" dt="2024-10-16T19:53:57.942"/>
    <p1510:client id="{4E5F3D35-9F12-CE53-5C0F-AB4026F54462}" v="313" dt="2024-10-16T08:18:16.393"/>
    <p1510:client id="{ABABF1B3-CDE6-EBFE-1E7E-073251B9D9B4}" v="10" dt="2024-10-16T06:43:34.160"/>
    <p1510:client id="{AE107CD1-1547-0126-3DAD-83E0F7CE35FA}" v="1008" dt="2024-10-16T18:56:30.255"/>
    <p1510:client id="{CF772504-AA3C-57C7-E44B-C1B26391ED03}" v="358" dt="2024-10-17T05:09:39.472"/>
    <p1510:client id="{DC246FFD-9011-EB43-7ED2-69E5AB6604CA}" v="15" dt="2024-10-17T05:49:08.773"/>
    <p1510:client id="{EBAC155F-5684-1169-C462-1061D978B822}" v="137" dt="2024-10-17T05:14:53.9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jpeg>
</file>

<file path=ppt/media/image3.gif>
</file>

<file path=ppt/media/image4.png>
</file>

<file path=ppt/media/image5.png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965A7A7B-B71A-428D-833F-0F3507A6DB13}" type="datetimeFigureOut">
              <a:rPr lang="en-US" dirty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36977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16367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26120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5CF65307-640F-4AE7-B0BE-50C709AD86C5}" type="datetimeFigureOut">
              <a:rPr lang="en-US" dirty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667495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728222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202278E8-5F4B-47D5-A617-8CCDF75D6A33}" type="datetimeFigureOut">
              <a:rPr lang="en-US" dirty="0"/>
              <a:t>10/16/2024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885720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16AAFA52-7A21-407F-8339-40DF182D7460}" type="datetimeFigureOut">
              <a:rPr lang="en-US" dirty="0"/>
              <a:t>10/16/2024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450367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10/16/2024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313833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10/16/2024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563406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6483A1-31A8-47A2-AB0A-53A7803D5EBF}" type="datetimeFigureOut">
              <a:rPr lang="en-US" dirty="0"/>
              <a:t>10/16/2024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630915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D8810B9-2C7C-4CAF-99E2-617AE20BA331}" type="datetimeFigureOut">
              <a:rPr lang="en-US" dirty="0"/>
              <a:t>10/16/2024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638093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CECS 574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8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jaimincr7/distributed-computation-fir-rich-clients/blob/main/README.md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istributed-computation-fir-rich-clients-bbkmvjs6oqwuyhkeeyaet.streamlit.app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8983" y="257041"/>
            <a:ext cx="9144000" cy="1453073"/>
          </a:xfrm>
        </p:spPr>
        <p:txBody>
          <a:bodyPr>
            <a:normAutofit/>
          </a:bodyPr>
          <a:lstStyle/>
          <a:p>
            <a:pPr algn="ctr"/>
            <a:r>
              <a:rPr lang="en-US" sz="7200"/>
              <a:t>Sync Squad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7355" y="2146141"/>
            <a:ext cx="10303564" cy="11506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800">
                <a:ea typeface="+mn-lt"/>
                <a:cs typeface="+mn-lt"/>
              </a:rPr>
              <a:t>Facial Image Recognition in Distributed Machine Learning using Rich Clients </a:t>
            </a:r>
            <a:endParaRPr lang="en-US" sz="28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63D98C-9DA5-0332-F536-E4363A07CE0A}"/>
              </a:ext>
            </a:extLst>
          </p:cNvPr>
          <p:cNvSpPr txBox="1"/>
          <p:nvPr/>
        </p:nvSpPr>
        <p:spPr>
          <a:xfrm>
            <a:off x="776377" y="4557621"/>
            <a:ext cx="5216107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/>
              <a:t>Jaimin M Vyas </a:t>
            </a:r>
            <a:endParaRPr lang="en-US" dirty="0"/>
          </a:p>
          <a:p>
            <a:pPr algn="ctr"/>
            <a:r>
              <a:rPr lang="en-US" sz="2000" dirty="0"/>
              <a:t>(031604298)</a:t>
            </a:r>
          </a:p>
          <a:p>
            <a:pPr algn="ctr"/>
            <a:endParaRPr lang="en-US" sz="2000"/>
          </a:p>
          <a:p>
            <a:pPr algn="ctr"/>
            <a:r>
              <a:rPr lang="en-US" sz="2000" b="1" dirty="0"/>
              <a:t>Aniket B Patel</a:t>
            </a:r>
          </a:p>
          <a:p>
            <a:pPr algn="ctr"/>
            <a:r>
              <a:rPr lang="en-US" sz="2000" dirty="0"/>
              <a:t>(032180497)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73B86D-8A3D-1300-E45C-6A361807EE1B}"/>
              </a:ext>
            </a:extLst>
          </p:cNvPr>
          <p:cNvSpPr txBox="1"/>
          <p:nvPr/>
        </p:nvSpPr>
        <p:spPr>
          <a:xfrm>
            <a:off x="5995357" y="4557620"/>
            <a:ext cx="5216107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/>
              <a:t>Arjun B </a:t>
            </a:r>
            <a:r>
              <a:rPr lang="en-US" sz="2000" b="1" dirty="0" err="1"/>
              <a:t>Vaghasiya</a:t>
            </a:r>
            <a:r>
              <a:rPr lang="en-US" sz="2000" dirty="0"/>
              <a:t> </a:t>
            </a:r>
            <a:endParaRPr lang="en-US" dirty="0"/>
          </a:p>
          <a:p>
            <a:pPr algn="ctr"/>
            <a:r>
              <a:rPr lang="en-US" sz="2000" dirty="0"/>
              <a:t>(032166509)</a:t>
            </a:r>
          </a:p>
          <a:p>
            <a:pPr algn="ctr"/>
            <a:endParaRPr lang="en-US" sz="2000"/>
          </a:p>
          <a:p>
            <a:pPr algn="ctr"/>
            <a:r>
              <a:rPr lang="en-US" sz="2000" b="1" dirty="0"/>
              <a:t>Yagnik K </a:t>
            </a:r>
            <a:r>
              <a:rPr lang="en-US" sz="2000" b="1" dirty="0" err="1"/>
              <a:t>Beladiya</a:t>
            </a:r>
            <a:endParaRPr lang="en-US" sz="2000" b="1" dirty="0"/>
          </a:p>
          <a:p>
            <a:pPr algn="ctr"/>
            <a:r>
              <a:rPr lang="en-US" sz="2000" dirty="0"/>
              <a:t>(030821490)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5FE482-5956-9624-17A3-03B4EEDAFCD2}"/>
              </a:ext>
            </a:extLst>
          </p:cNvPr>
          <p:cNvSpPr txBox="1"/>
          <p:nvPr/>
        </p:nvSpPr>
        <p:spPr>
          <a:xfrm>
            <a:off x="4724400" y="3671758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 dirty="0"/>
              <a:t>CECS 574 </a:t>
            </a:r>
            <a:endParaRPr lang="en-US" b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FCB9FD2-49D6-7AED-3925-868E2CFC8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DC6344B-7FC6-B8BB-2986-4BF4870F5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2C0FD-F958-DED7-4472-AF845CB11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How did we Implemented the concept?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9EB87-48BE-3038-A56A-26293FC467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897" y="2478024"/>
            <a:ext cx="5804143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Implemented the whole logic into a "</a:t>
            </a:r>
            <a:r>
              <a:rPr lang="en-US" err="1"/>
              <a:t>ipynb</a:t>
            </a:r>
            <a:r>
              <a:rPr lang="en-US"/>
              <a:t>" file.</a:t>
            </a:r>
          </a:p>
          <a:p>
            <a:r>
              <a:rPr lang="en-US"/>
              <a:t>Used </a:t>
            </a:r>
            <a:r>
              <a:rPr lang="en-US" b="1" err="1"/>
              <a:t>Dask</a:t>
            </a:r>
            <a:r>
              <a:rPr lang="en-US" b="1"/>
              <a:t> Library, </a:t>
            </a:r>
            <a:r>
              <a:rPr lang="en-US"/>
              <a:t>to implement the distributed computing.</a:t>
            </a:r>
          </a:p>
          <a:p>
            <a:r>
              <a:rPr lang="en-US"/>
              <a:t>Deployed it through </a:t>
            </a:r>
            <a:r>
              <a:rPr lang="en-US" b="1"/>
              <a:t>app.py</a:t>
            </a: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D9D06C09-BE11-E21D-3717-BD1ACB8EDF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45936" y="2754211"/>
            <a:ext cx="4937760" cy="3141802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F2539-6B30-13C5-C0AC-89440D37C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96877-D67C-DF4C-16B8-3B47C0F87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586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A2019-3010-B734-E43A-8D05A59C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6D04B-3EE9-2F95-1E30-4B5CD26C18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6854" y="2343553"/>
            <a:ext cx="11117266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Started with the </a:t>
            </a:r>
            <a:r>
              <a:rPr lang="en-US" b="1" err="1"/>
              <a:t>Dask</a:t>
            </a:r>
            <a:r>
              <a:rPr lang="en-US" b="1"/>
              <a:t> library.</a:t>
            </a:r>
          </a:p>
          <a:p>
            <a:r>
              <a:rPr lang="en-US"/>
              <a:t>Extracted the </a:t>
            </a:r>
            <a:r>
              <a:rPr lang="en-US" b="1"/>
              <a:t>LFW Dataset</a:t>
            </a:r>
            <a:r>
              <a:rPr lang="en-US"/>
              <a:t>, from Google Collab space</a:t>
            </a:r>
            <a:r>
              <a:rPr lang="en-US" b="1"/>
              <a:t>.</a:t>
            </a:r>
          </a:p>
          <a:p>
            <a:r>
              <a:rPr lang="en-US" b="1" err="1"/>
              <a:t>read_pairs</a:t>
            </a:r>
            <a:r>
              <a:rPr lang="en-US" b="1"/>
              <a:t>() </a:t>
            </a:r>
            <a:r>
              <a:rPr lang="en-US"/>
              <a:t>function for pairing the like images in a category</a:t>
            </a:r>
            <a:r>
              <a:rPr lang="en-US" b="1"/>
              <a:t>.</a:t>
            </a:r>
          </a:p>
          <a:p>
            <a:r>
              <a:rPr lang="en-US" err="1"/>
              <a:t>Seperate</a:t>
            </a:r>
            <a:r>
              <a:rPr lang="en-US"/>
              <a:t> </a:t>
            </a:r>
            <a:r>
              <a:rPr lang="en-US" b="1"/>
              <a:t>Train </a:t>
            </a:r>
            <a:r>
              <a:rPr lang="en-US"/>
              <a:t>and </a:t>
            </a:r>
            <a:r>
              <a:rPr lang="en-US" b="1"/>
              <a:t>Test </a:t>
            </a:r>
            <a:r>
              <a:rPr lang="en-US"/>
              <a:t>pairs of images.</a:t>
            </a:r>
          </a:p>
          <a:p>
            <a:r>
              <a:rPr lang="en-US" b="1" err="1"/>
              <a:t>compute_embeddings_batch</a:t>
            </a:r>
            <a:r>
              <a:rPr lang="en-US" b="1"/>
              <a:t>() </a:t>
            </a:r>
            <a:r>
              <a:rPr lang="en-US"/>
              <a:t>function for converting the images &gt; list (for indexing) &gt; vector embeddings.</a:t>
            </a:r>
          </a:p>
          <a:p>
            <a:endParaRPr lang="en-US" b="1"/>
          </a:p>
          <a:p>
            <a:endParaRPr lang="en-US" b="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5B2A54-8D42-CF9C-2BEF-357AB4615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A243-48AF-7764-ABAA-003E713AB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359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367E2-526E-39F8-EC4B-904DC346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35F90-039D-D5BE-FA40-9E4D64C828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10605787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Defining a </a:t>
            </a:r>
            <a:r>
              <a:rPr lang="en-US" b="1" dirty="0" err="1"/>
              <a:t>batch_size</a:t>
            </a:r>
            <a:r>
              <a:rPr lang="en-US" dirty="0"/>
              <a:t> </a:t>
            </a:r>
            <a:r>
              <a:rPr lang="en-US" b="1" dirty="0"/>
              <a:t>=</a:t>
            </a:r>
            <a:r>
              <a:rPr lang="en-US" dirty="0"/>
              <a:t> </a:t>
            </a:r>
            <a:r>
              <a:rPr lang="en-US" b="1" dirty="0"/>
              <a:t>256 </a:t>
            </a:r>
            <a:r>
              <a:rPr lang="en-US" dirty="0"/>
              <a:t>#</a:t>
            </a:r>
            <a:r>
              <a:rPr lang="en-US" sz="2000" dirty="0"/>
              <a:t>depending on the compute powers used</a:t>
            </a:r>
            <a:r>
              <a:rPr lang="en-US" dirty="0"/>
              <a:t>.</a:t>
            </a:r>
          </a:p>
          <a:p>
            <a:r>
              <a:rPr lang="en-US" dirty="0"/>
              <a:t>Storing the trained embeddings in </a:t>
            </a:r>
            <a:r>
              <a:rPr lang="en-US" b="1" dirty="0" err="1"/>
              <a:t>embeddings_dict</a:t>
            </a:r>
            <a:r>
              <a:rPr lang="en-US" b="1" dirty="0"/>
              <a:t> = {}.</a:t>
            </a:r>
          </a:p>
          <a:p>
            <a:r>
              <a:rPr lang="en-US" b="1" dirty="0" err="1"/>
              <a:t>compute_similarity</a:t>
            </a:r>
            <a:r>
              <a:rPr lang="en-US" b="1" dirty="0"/>
              <a:t>() </a:t>
            </a:r>
            <a:r>
              <a:rPr lang="en-US" dirty="0"/>
              <a:t>function to compute embeddings distance with the </a:t>
            </a:r>
            <a:r>
              <a:rPr lang="en-US" dirty="0" err="1"/>
              <a:t>simillar</a:t>
            </a:r>
            <a:r>
              <a:rPr lang="en-US" dirty="0"/>
              <a:t> embeddings of images.</a:t>
            </a:r>
          </a:p>
          <a:p>
            <a:r>
              <a:rPr lang="en-US" b="1" dirty="0" err="1"/>
              <a:t>plot_image_pair</a:t>
            </a:r>
            <a:r>
              <a:rPr lang="en-US" b="1" dirty="0"/>
              <a:t>() </a:t>
            </a:r>
            <a:r>
              <a:rPr lang="en-US" dirty="0"/>
              <a:t>function is proving the cosine similarity between 2/More different </a:t>
            </a:r>
            <a:r>
              <a:rPr lang="en-US" b="1" dirty="0"/>
              <a:t>facial images.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EC8C1-EF7F-5BF5-0F0D-F4BA3C2BB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FB43A-DCC5-215C-8403-30FEEF71B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6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284B7-77B6-BF3C-15F9-0AE31DBE6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C313A-3FE6-A3E3-ACB6-AA0AC0FA14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966" y="2478024"/>
            <a:ext cx="11033759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Lastly </a:t>
            </a:r>
            <a:r>
              <a:rPr lang="en-US" b="1" err="1"/>
              <a:t>plot_confusion_matrix</a:t>
            </a:r>
            <a:r>
              <a:rPr lang="en-US" b="1"/>
              <a:t>() </a:t>
            </a:r>
            <a:r>
              <a:rPr lang="en-US"/>
              <a:t>function pukes out all the details of the model, for which particular </a:t>
            </a:r>
            <a:r>
              <a:rPr lang="en-US" err="1"/>
              <a:t>Simillarity</a:t>
            </a:r>
            <a:r>
              <a:rPr lang="en-US"/>
              <a:t> | Dis-</a:t>
            </a:r>
            <a:r>
              <a:rPr lang="en-US" err="1"/>
              <a:t>Simillarity</a:t>
            </a:r>
            <a:r>
              <a:rPr lang="en-US"/>
              <a:t> matrix.</a:t>
            </a:r>
          </a:p>
          <a:p>
            <a:r>
              <a:rPr lang="en-US"/>
              <a:t>Also it plots the graph of how the </a:t>
            </a:r>
            <a:r>
              <a:rPr lang="en-US" b="1"/>
              <a:t>training </a:t>
            </a:r>
            <a:r>
              <a:rPr lang="en-US"/>
              <a:t>and </a:t>
            </a:r>
            <a:r>
              <a:rPr lang="en-US" b="1"/>
              <a:t>testing accuracy</a:t>
            </a:r>
            <a:r>
              <a:rPr lang="en-US"/>
              <a:t> react with different </a:t>
            </a:r>
            <a:r>
              <a:rPr lang="en-US" b="1"/>
              <a:t>hyper-parameter</a:t>
            </a:r>
            <a:r>
              <a:rPr lang="en-US"/>
              <a:t>.</a:t>
            </a:r>
          </a:p>
          <a:p>
            <a:r>
              <a:rPr lang="en-US"/>
              <a:t>But the main catch here was </a:t>
            </a:r>
            <a:r>
              <a:rPr lang="en-US" err="1"/>
              <a:t>Parellel</a:t>
            </a:r>
            <a:r>
              <a:rPr lang="en-US"/>
              <a:t> training using </a:t>
            </a:r>
            <a:r>
              <a:rPr lang="en-US" b="1" err="1"/>
              <a:t>Dask</a:t>
            </a:r>
            <a:r>
              <a:rPr lang="en-US" b="1"/>
              <a:t> Library.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DD34B-5A24-7B14-ED75-08D701603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F87DD2-F1BA-1C8A-B507-CC33D7B66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769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245DC-5B97-C982-6778-E0FF4E4D5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Distribution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B3E6B-B301-9772-D010-8865B6B64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3127" y="2667038"/>
            <a:ext cx="4453951" cy="24725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/>
              <a:t>Application</a:t>
            </a:r>
            <a:r>
              <a:rPr lang="en-US"/>
              <a:t> has a functionality that will output the </a:t>
            </a:r>
            <a:r>
              <a:rPr lang="en-US" b="1"/>
              <a:t>Cosine similarities </a:t>
            </a:r>
            <a:r>
              <a:rPr lang="en-US"/>
              <a:t>between 2 Facial Image vectors.</a:t>
            </a:r>
          </a:p>
        </p:txBody>
      </p:sp>
      <p:pic>
        <p:nvPicPr>
          <p:cNvPr id="8" name="Content Placeholder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6353C29-540D-A510-92B8-3CB6F767FD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36372" y="2029343"/>
            <a:ext cx="7151391" cy="3793431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BC1B9C-B1A3-654B-EAF9-6C974A06B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0234D2-D20B-ACF4-DE92-A2BD124B7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71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E1FD4-4BAD-438B-F5F9-42E992187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More Details</a:t>
            </a: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C497676D-FFE0-5637-3ADF-FD108E6A29B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87631" y="1976473"/>
            <a:ext cx="5893488" cy="3160362"/>
          </a:xfrm>
        </p:spPr>
      </p:pic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CB52AF96-20F2-2F03-C489-5021EE52C4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81254" y="3211660"/>
            <a:ext cx="5699866" cy="3180015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F2E304-6159-AFB1-7FF5-2C5B2553C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FA0F2-778F-0A3C-3E44-6178196B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EF4517-33BE-6157-A2D4-0A2D6D52A63D}"/>
              </a:ext>
            </a:extLst>
          </p:cNvPr>
          <p:cNvSpPr txBox="1"/>
          <p:nvPr/>
        </p:nvSpPr>
        <p:spPr>
          <a:xfrm>
            <a:off x="587615" y="5137886"/>
            <a:ext cx="5611769" cy="126282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b="1" dirty="0"/>
              <a:t>Link</a:t>
            </a:r>
            <a:r>
              <a:rPr lang="en-US" b="1" kern="1200" dirty="0">
                <a:latin typeface="+mn-lt"/>
                <a:ea typeface="+mn-ea"/>
                <a:cs typeface="+mn-cs"/>
              </a:rPr>
              <a:t>:</a:t>
            </a:r>
            <a:endParaRPr lang="en-US" dirty="0"/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1700" dirty="0"/>
              <a:t>(</a:t>
            </a:r>
            <a:r>
              <a:rPr lang="en-US" sz="1700" dirty="0">
                <a:ea typeface="+mn-lt"/>
                <a:cs typeface="+mn-lt"/>
                <a:hlinkClick r:id="rId4"/>
              </a:rPr>
              <a:t>https://github.com/jaimincr7/distributed-computation-fir-rich-clients/blob/main/README.md</a:t>
            </a:r>
            <a:r>
              <a:rPr lang="en-US" sz="17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482847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5692-9531-DEFB-5706-434F4852D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b="1" kern="1200">
                <a:latin typeface="+mj-lt"/>
                <a:ea typeface="+mj-ea"/>
                <a:cs typeface="+mj-cs"/>
              </a:rPr>
              <a:t>Deployment</a:t>
            </a:r>
            <a:endParaRPr lang="en-US" sz="3200" b="1" kern="1200">
              <a:latin typeface="+mj-lt"/>
            </a:endParaRP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7B38E48F-E8BB-8D59-278D-0C425A7F535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/>
        </p:blipFill>
        <p:spPr>
          <a:xfrm>
            <a:off x="4541859" y="1556323"/>
            <a:ext cx="7213793" cy="3770416"/>
          </a:xfr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10F3540-628A-953F-10BC-A1C67F488E65}"/>
              </a:ext>
            </a:extLst>
          </p:cNvPr>
          <p:cNvSpPr txBox="1"/>
          <p:nvPr/>
        </p:nvSpPr>
        <p:spPr>
          <a:xfrm>
            <a:off x="868680" y="2795674"/>
            <a:ext cx="3144639" cy="284928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b="1" kern="1200" dirty="0">
                <a:latin typeface="+mn-lt"/>
                <a:ea typeface="+mn-ea"/>
                <a:cs typeface="+mn-cs"/>
              </a:rPr>
              <a:t>Deployed on </a:t>
            </a:r>
            <a:r>
              <a:rPr lang="en-US" b="1" kern="1200" dirty="0" err="1">
                <a:latin typeface="+mn-lt"/>
                <a:ea typeface="+mn-ea"/>
                <a:cs typeface="+mn-cs"/>
              </a:rPr>
              <a:t>Streamlit</a:t>
            </a:r>
            <a:r>
              <a:rPr lang="en-US" b="1" kern="1200" dirty="0">
                <a:latin typeface="+mn-lt"/>
                <a:ea typeface="+mn-ea"/>
                <a:cs typeface="+mn-cs"/>
              </a:rPr>
              <a:t>:</a:t>
            </a:r>
            <a:r>
              <a:rPr lang="en-US" kern="1200" dirty="0">
                <a:latin typeface="+mn-lt"/>
                <a:ea typeface="+mn-ea"/>
                <a:cs typeface="+mn-cs"/>
              </a:rPr>
              <a:t> </a:t>
            </a:r>
            <a:endParaRPr lang="en-US" dirty="0"/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kern="1200" dirty="0">
                <a:latin typeface="+mn-lt"/>
                <a:ea typeface="+mn-ea"/>
                <a:cs typeface="+mn-cs"/>
              </a:rPr>
              <a:t>(</a:t>
            </a:r>
            <a:r>
              <a:rPr lang="en-US" kern="1200" dirty="0">
                <a:latin typeface="+mn-lt"/>
                <a:ea typeface="+mn-ea"/>
                <a:cs typeface="+mn-cs"/>
                <a:hlinkClick r:id="rId3"/>
              </a:rPr>
              <a:t>https://distributed-computation-fir-rich-clients-bbkmvjs6oqwuyhkeeyaet.streamlit.app/</a:t>
            </a:r>
            <a:r>
              <a:rPr lang="en-US" kern="1200" dirty="0">
                <a:latin typeface="+mn-lt"/>
                <a:ea typeface="+mn-ea"/>
                <a:cs typeface="+mn-cs"/>
              </a:rPr>
              <a:t>)</a:t>
            </a:r>
            <a:endParaRPr lang="en-US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8CC663E9-8676-071D-A2DA-04CD66772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52BEA-A40B-8995-EF2C-D037E348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18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B12D7-2128-6D5F-F56B-37D0532B0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anchor="ctr">
            <a:normAutofit/>
          </a:bodyPr>
          <a:lstStyle/>
          <a:p>
            <a:r>
              <a:rPr lang="en-US" sz="3200" b="1"/>
              <a:t>Future Expansion</a:t>
            </a:r>
          </a:p>
        </p:txBody>
      </p:sp>
      <p:pic>
        <p:nvPicPr>
          <p:cNvPr id="11" name="Picture Placeholder 10" descr="A screenshot of a web page&#10;&#10;Description automatically generated">
            <a:extLst>
              <a:ext uri="{FF2B5EF4-FFF2-40B4-BE49-F238E27FC236}">
                <a16:creationId xmlns:a16="http://schemas.microsoft.com/office/drawing/2014/main" id="{8DE114AA-3563-EFEE-A29B-C54DB79978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728522" y="2400444"/>
            <a:ext cx="6289110" cy="3474997"/>
          </a:xfrm>
          <a:noFill/>
        </p:spPr>
      </p:pic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FA90B9A8-EBE4-BE0C-6BCB-20076B7075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12831" y="2781844"/>
            <a:ext cx="4937760" cy="29685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Building </a:t>
            </a:r>
            <a:r>
              <a:rPr lang="en-US" b="1"/>
              <a:t>SDKs / APKs</a:t>
            </a:r>
            <a:r>
              <a:rPr lang="en-US"/>
              <a:t> around the app.py file, in order to let the community use the plugins on various </a:t>
            </a:r>
            <a:r>
              <a:rPr lang="en-US" b="1"/>
              <a:t>Edge Devices (Rich Clients).</a:t>
            </a:r>
          </a:p>
        </p:txBody>
      </p:sp>
      <p:sp>
        <p:nvSpPr>
          <p:cNvPr id="27" name="Footer Placeholder 7">
            <a:extLst>
              <a:ext uri="{FF2B5EF4-FFF2-40B4-BE49-F238E27FC236}">
                <a16:creationId xmlns:a16="http://schemas.microsoft.com/office/drawing/2014/main" id="{59346787-2A15-14A1-B23C-9BF0C5073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71542A-C3EC-F005-B2F4-312952534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24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59BD1-2A14-1AB9-21A9-02723D6F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Outcomes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0ED41D-A2A2-9341-D837-CF94E03E0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6890" y="1959362"/>
            <a:ext cx="4937760" cy="823912"/>
          </a:xfrm>
        </p:spPr>
        <p:txBody>
          <a:bodyPr/>
          <a:lstStyle/>
          <a:p>
            <a:pPr algn="ctr"/>
            <a:r>
              <a:rPr lang="en-US"/>
              <a:t>Same Person</a:t>
            </a:r>
          </a:p>
        </p:txBody>
      </p:sp>
      <p:pic>
        <p:nvPicPr>
          <p:cNvPr id="10" name="Content Placeholder 9" descr="A screenshot of a video&#10;&#10;Description automatically generated">
            <a:extLst>
              <a:ext uri="{FF2B5EF4-FFF2-40B4-BE49-F238E27FC236}">
                <a16:creationId xmlns:a16="http://schemas.microsoft.com/office/drawing/2014/main" id="{46D924E2-6885-E236-9E87-79EA86E018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7481" y="2824274"/>
            <a:ext cx="4798821" cy="353361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6CF5BA-A4DB-611F-83E2-0AB6ECBEE4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2950" y="2007308"/>
            <a:ext cx="4937760" cy="823912"/>
          </a:xfrm>
        </p:spPr>
        <p:txBody>
          <a:bodyPr/>
          <a:lstStyle/>
          <a:p>
            <a:pPr algn="ctr"/>
            <a:r>
              <a:rPr lang="en-US"/>
              <a:t>Different Person</a:t>
            </a:r>
          </a:p>
        </p:txBody>
      </p:sp>
      <p:pic>
        <p:nvPicPr>
          <p:cNvPr id="11" name="Content Placeholder 10" descr="A screenshot of a video&#10;&#10;Description automatically generated">
            <a:extLst>
              <a:ext uri="{FF2B5EF4-FFF2-40B4-BE49-F238E27FC236}">
                <a16:creationId xmlns:a16="http://schemas.microsoft.com/office/drawing/2014/main" id="{05F3D8A8-1D41-3772-CC2A-C1AE91810C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517660" y="2828872"/>
            <a:ext cx="4761326" cy="3551129"/>
          </a:xfr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DC12E5-FABB-58B1-1C50-981F66B0F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EAF9AC-CE84-CA4D-CF55-03225566A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288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BB0F1-F727-0304-E8E3-BFB4EE651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24450"/>
            <a:ext cx="10168128" cy="1179576"/>
          </a:xfrm>
        </p:spPr>
        <p:txBody>
          <a:bodyPr>
            <a:normAutofit/>
          </a:bodyPr>
          <a:lstStyle/>
          <a:p>
            <a:r>
              <a:rPr lang="en-US" sz="3200" b="1"/>
              <a:t>A Big Thank You!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D7DD1D-CE8A-53F7-3402-EF65DF1C41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375" y="3425659"/>
            <a:ext cx="11422230" cy="13025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4000" b="1"/>
              <a:t>Any Questions?</a:t>
            </a:r>
            <a:endParaRPr lang="en-US" sz="400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0F9BB-F1CA-8E37-B143-956E0905F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EA5C54-143E-BF27-9987-234FEDAA5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110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BFB51-78AA-FE54-4452-FEDCDCBA8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040" y="451522"/>
            <a:ext cx="10945067" cy="1441047"/>
          </a:xfrm>
        </p:spPr>
        <p:txBody>
          <a:bodyPr>
            <a:normAutofit/>
          </a:bodyPr>
          <a:lstStyle/>
          <a:p>
            <a:r>
              <a:rPr lang="en-US" sz="3200" b="1">
                <a:latin typeface="Avenir Next LT Pro"/>
                <a:ea typeface="+mj-lt"/>
                <a:cs typeface="+mj-lt"/>
              </a:rPr>
              <a:t>What is Distributed Computing? Why it is necessary?</a:t>
            </a:r>
            <a:endParaRPr lang="en-US" sz="3200">
              <a:latin typeface="Avenir Next LT Pro"/>
              <a:ea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2E2C71-B263-565F-EA4B-9F98DB44E573}"/>
              </a:ext>
            </a:extLst>
          </p:cNvPr>
          <p:cNvSpPr txBox="1"/>
          <p:nvPr/>
        </p:nvSpPr>
        <p:spPr>
          <a:xfrm>
            <a:off x="583266" y="2284789"/>
            <a:ext cx="6813183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Imagine you have a </a:t>
            </a:r>
            <a:r>
              <a:rPr lang="en-US" b="1">
                <a:ea typeface="+mn-lt"/>
                <a:cs typeface="+mn-lt"/>
              </a:rPr>
              <a:t>big puzzle</a:t>
            </a:r>
            <a:r>
              <a:rPr lang="en-US">
                <a:ea typeface="+mn-lt"/>
                <a:cs typeface="+mn-lt"/>
              </a:rPr>
              <a:t> to solve. Instead of one person working on it alone, you </a:t>
            </a:r>
            <a:r>
              <a:rPr lang="en-US" b="1">
                <a:ea typeface="+mn-lt"/>
                <a:cs typeface="+mn-lt"/>
              </a:rPr>
              <a:t>divide </a:t>
            </a:r>
            <a:r>
              <a:rPr lang="en-US">
                <a:ea typeface="+mn-lt"/>
                <a:cs typeface="+mn-lt"/>
              </a:rPr>
              <a:t>the puzzle pieces among a group of friends. Each friend works on their part of the puzzle simultaneously. When everyone finishes their part, you </a:t>
            </a:r>
            <a:r>
              <a:rPr lang="en-US" b="1">
                <a:ea typeface="+mn-lt"/>
                <a:cs typeface="+mn-lt"/>
              </a:rPr>
              <a:t>combine </a:t>
            </a:r>
            <a:r>
              <a:rPr lang="en-US">
                <a:ea typeface="+mn-lt"/>
                <a:cs typeface="+mn-lt"/>
              </a:rPr>
              <a:t>all the pieces to complete the puzzle much faster than if one person had done it alone.</a:t>
            </a:r>
            <a:endParaRPr lang="en-US"/>
          </a:p>
        </p:txBody>
      </p:sp>
      <p:pic>
        <p:nvPicPr>
          <p:cNvPr id="9" name="Picture 8" descr="A hands holding a puzzle piece of a world map&#10;&#10;Description automatically generated">
            <a:extLst>
              <a:ext uri="{FF2B5EF4-FFF2-40B4-BE49-F238E27FC236}">
                <a16:creationId xmlns:a16="http://schemas.microsoft.com/office/drawing/2014/main" id="{40C075CF-27AA-AB0B-4E83-32F861DD6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8643" y="2286000"/>
            <a:ext cx="3814716" cy="27557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F4B58E-9DF5-F309-2188-05CBD5084136}"/>
              </a:ext>
            </a:extLst>
          </p:cNvPr>
          <p:cNvSpPr txBox="1"/>
          <p:nvPr/>
        </p:nvSpPr>
        <p:spPr>
          <a:xfrm>
            <a:off x="583145" y="4748050"/>
            <a:ext cx="661030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Comic Sans MS"/>
              </a:rPr>
              <a:t>Distributed computing is a model in which components of a software system are shared among multiple computers to improve efficiency and performance. </a:t>
            </a:r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03B55F-0F24-AA32-5C4C-DDFA3D469836}"/>
              </a:ext>
            </a:extLst>
          </p:cNvPr>
          <p:cNvCxnSpPr/>
          <p:nvPr/>
        </p:nvCxnSpPr>
        <p:spPr>
          <a:xfrm flipV="1">
            <a:off x="713771" y="4391931"/>
            <a:ext cx="6466113" cy="41124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8A3C6A8F-F8AD-F00D-9B71-B01B22BB4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2</a:t>
            </a:fld>
            <a:endParaRPr lang="en-US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B1A866B8-CC1B-22B9-633C-EA362EF66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</p:spTree>
    <p:extLst>
      <p:ext uri="{BB962C8B-B14F-4D97-AF65-F5344CB8AC3E}">
        <p14:creationId xmlns:p14="http://schemas.microsoft.com/office/powerpoint/2010/main" val="3401453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A578A-3E3F-E2A2-5F40-32EED211E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More Formal Way of Understanding DC</a:t>
            </a:r>
          </a:p>
        </p:txBody>
      </p:sp>
      <p:pic>
        <p:nvPicPr>
          <p:cNvPr id="7" name="Content Placeholder 6" descr="A hand holding a phone&#10;&#10;Description automatically generated">
            <a:extLst>
              <a:ext uri="{FF2B5EF4-FFF2-40B4-BE49-F238E27FC236}">
                <a16:creationId xmlns:a16="http://schemas.microsoft.com/office/drawing/2014/main" id="{DAA0C6B3-8695-38EC-FE1F-CD72F87FFA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07183" y="2117106"/>
            <a:ext cx="4778225" cy="3486824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6A4CD-ED88-F03E-E731-5E6839548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2EF257-9E50-8838-D561-F14F539C1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F9083C-BC32-F3A9-3309-53E430626611}"/>
              </a:ext>
            </a:extLst>
          </p:cNvPr>
          <p:cNvSpPr txBox="1"/>
          <p:nvPr/>
        </p:nvSpPr>
        <p:spPr>
          <a:xfrm>
            <a:off x="543022" y="2114753"/>
            <a:ext cx="6568406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>
                <a:latin typeface="Comic Sans MS"/>
                <a:ea typeface="+mn-lt"/>
                <a:cs typeface="+mn-lt"/>
              </a:rPr>
              <a:t>These computers communicate and coordinate their actions by passing messages to one another, working together to achieve a common goal. This approach allows for better resource utilization, increased reliability through redundancy, and the ability to scale systems by adding more computers to the network.</a:t>
            </a:r>
            <a:endParaRPr lang="en-US" sz="1600" b="1">
              <a:latin typeface="Comic Sans M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7DE945-56B9-C393-8A7C-C2CF7AAF7986}"/>
              </a:ext>
            </a:extLst>
          </p:cNvPr>
          <p:cNvSpPr txBox="1"/>
          <p:nvPr/>
        </p:nvSpPr>
        <p:spPr>
          <a:xfrm>
            <a:off x="553487" y="4213680"/>
            <a:ext cx="6777374" cy="20928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>
                <a:ea typeface="+mn-lt"/>
                <a:cs typeface="+mn-lt"/>
              </a:rPr>
              <a:t>Key aspects of distributed computing include:</a:t>
            </a:r>
            <a:endParaRPr lang="en-US" sz="1600" b="1"/>
          </a:p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Concurrency</a:t>
            </a:r>
            <a:r>
              <a:rPr lang="en-US" sz="1600">
                <a:ea typeface="+mn-lt"/>
                <a:cs typeface="+mn-lt"/>
              </a:rPr>
              <a:t>: Multiple computers execute tasks simultaneously.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Scalability</a:t>
            </a:r>
            <a:r>
              <a:rPr lang="en-US" sz="1600">
                <a:ea typeface="+mn-lt"/>
                <a:cs typeface="+mn-lt"/>
              </a:rPr>
              <a:t>: The system can easily grow by adding more computers.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Fault tolerance</a:t>
            </a:r>
            <a:r>
              <a:rPr lang="en-US" sz="1600">
                <a:ea typeface="+mn-lt"/>
                <a:cs typeface="+mn-lt"/>
              </a:rPr>
              <a:t>: The system can continue functioning even if some components fail.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b="1">
                <a:ea typeface="+mn-lt"/>
                <a:cs typeface="+mn-lt"/>
              </a:rPr>
              <a:t>Transparency</a:t>
            </a:r>
            <a:r>
              <a:rPr lang="en-US" sz="1600">
                <a:ea typeface="+mn-lt"/>
                <a:cs typeface="+mn-lt"/>
              </a:rPr>
              <a:t>: The complexity of the system is hidden from the end-user, who interacts with it as if it were a single computer.</a:t>
            </a:r>
            <a:endParaRPr lang="en-US" sz="1600"/>
          </a:p>
          <a:p>
            <a:pPr algn="l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E36F8AC-EC27-4172-1AD0-084ED10704CA}"/>
              </a:ext>
            </a:extLst>
          </p:cNvPr>
          <p:cNvCxnSpPr/>
          <p:nvPr/>
        </p:nvCxnSpPr>
        <p:spPr>
          <a:xfrm flipV="1">
            <a:off x="548797" y="3910991"/>
            <a:ext cx="6561550" cy="25051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502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9FE8-31CA-9E4F-D4FB-EF55E6724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>
                <a:latin typeface="Avenir Next LT Pro"/>
                <a:ea typeface="Calibri"/>
                <a:cs typeface="Calibri"/>
              </a:rPr>
              <a:t>How a distributed Machine Learning work?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3C60C-4D53-889C-806A-FB4207D72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9219E5-3973-158A-FD82-D894CB9BA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4</a:t>
            </a:fld>
            <a:endParaRPr lang="en-US"/>
          </a:p>
        </p:txBody>
      </p:sp>
      <p:pic>
        <p:nvPicPr>
          <p:cNvPr id="14" name="Content Placeholder 13" descr="A diagram of a blockchain&#10;&#10;Description automatically generated">
            <a:extLst>
              <a:ext uri="{FF2B5EF4-FFF2-40B4-BE49-F238E27FC236}">
                <a16:creationId xmlns:a16="http://schemas.microsoft.com/office/drawing/2014/main" id="{C2F67A14-C0DD-C7A7-D16E-B6EF871D6A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68425" y="2293543"/>
            <a:ext cx="4991622" cy="3519814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84198D9-FE84-8A24-CF7A-06CEF37E9C36}"/>
              </a:ext>
            </a:extLst>
          </p:cNvPr>
          <p:cNvSpPr txBox="1"/>
          <p:nvPr/>
        </p:nvSpPr>
        <p:spPr>
          <a:xfrm>
            <a:off x="544446" y="2233790"/>
            <a:ext cx="5550316" cy="15031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242424"/>
                </a:solidFill>
                <a:latin typeface="Trebuchet MS"/>
              </a:rPr>
              <a:t>Distributed </a:t>
            </a:r>
            <a:r>
              <a:rPr lang="en-US" sz="2400">
                <a:solidFill>
                  <a:srgbClr val="242424"/>
                </a:solidFill>
                <a:latin typeface="Trebuchet MS"/>
              </a:rPr>
              <a:t>deep learning is used when we want to speed up our model training process using multiple GPUs</a:t>
            </a:r>
            <a:endParaRPr lang="en-US"/>
          </a:p>
          <a:p>
            <a:pPr algn="l"/>
            <a:endParaRPr lang="en-US"/>
          </a:p>
        </p:txBody>
      </p:sp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84810790-3F67-2099-65FB-F3CCE5551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33706"/>
            <a:ext cx="6784932" cy="231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433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5B085-A165-10E3-80EE-CD918076B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496346"/>
            <a:ext cx="10384775" cy="1306576"/>
          </a:xfrm>
        </p:spPr>
        <p:txBody>
          <a:bodyPr anchor="ctr">
            <a:normAutofit/>
          </a:bodyPr>
          <a:lstStyle/>
          <a:p>
            <a:r>
              <a:rPr lang="en-US" sz="3200" b="1">
                <a:latin typeface="Avenir Next LT Pro"/>
                <a:ea typeface="Calibri"/>
                <a:cs typeface="Calibri"/>
              </a:rPr>
              <a:t>Facial Image Recognition in Distributed Machine Learning using Rich Clients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CF9E7-19A3-7041-74DB-7AECB316F1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85495"/>
            <a:ext cx="4937760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/>
              <a:t>What are</a:t>
            </a:r>
            <a:r>
              <a:rPr lang="en-US"/>
              <a:t> </a:t>
            </a:r>
            <a:r>
              <a:rPr lang="en-US" b="1"/>
              <a:t>Rich Clients?</a:t>
            </a:r>
          </a:p>
          <a:p>
            <a:r>
              <a:rPr lang="en-US"/>
              <a:t>Refer to edge devices with high-performance computing capabilities</a:t>
            </a:r>
            <a:endParaRPr lang="en-US" b="1"/>
          </a:p>
          <a:p>
            <a:r>
              <a:rPr lang="en-US" err="1"/>
              <a:t>Eg</a:t>
            </a:r>
            <a:r>
              <a:rPr lang="en-US"/>
              <a:t>: Smartphones, </a:t>
            </a:r>
            <a:r>
              <a:rPr lang="en-US">
                <a:ea typeface="+mn-lt"/>
                <a:cs typeface="+mn-lt"/>
              </a:rPr>
              <a:t>Smart home devices</a:t>
            </a:r>
            <a:endParaRPr lang="en-US"/>
          </a:p>
          <a:p>
            <a:pPr marL="0" indent="0">
              <a:buNone/>
            </a:pPr>
            <a:endParaRPr lang="en-US" b="1"/>
          </a:p>
        </p:txBody>
      </p:sp>
      <p:pic>
        <p:nvPicPr>
          <p:cNvPr id="8" name="Picture 7" descr="A diagram of a cloud computing system&#10;&#10;Description automatically generated">
            <a:extLst>
              <a:ext uri="{FF2B5EF4-FFF2-40B4-BE49-F238E27FC236}">
                <a16:creationId xmlns:a16="http://schemas.microsoft.com/office/drawing/2014/main" id="{C7BF0D46-032D-58B2-4AE0-0D458E203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5936" y="2689479"/>
            <a:ext cx="4937760" cy="3271265"/>
          </a:xfrm>
          <a:prstGeom prst="rect">
            <a:avLst/>
          </a:prstGeom>
          <a:noFill/>
        </p:spPr>
      </p:pic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DC9C64B0-15C6-DACD-D37B-2CAD3EA97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937D5-518F-ED84-9DBF-391012A5D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946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9E68A-4569-113B-2803-50C2BB7E9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anchor="ctr">
            <a:normAutofit/>
          </a:bodyPr>
          <a:lstStyle/>
          <a:p>
            <a:r>
              <a:rPr lang="en-US" sz="3200" b="1">
                <a:latin typeface="Avenir Next LT Pro"/>
                <a:ea typeface="Calibri"/>
                <a:cs typeface="Calibri"/>
              </a:rPr>
              <a:t>What does this Research solve?</a:t>
            </a:r>
          </a:p>
        </p:txBody>
      </p:sp>
      <p:pic>
        <p:nvPicPr>
          <p:cNvPr id="8" name="Content Placeholder 7" descr="A blue and white illustration of a router&#10;&#10;Description automatically generated">
            <a:extLst>
              <a:ext uri="{FF2B5EF4-FFF2-40B4-BE49-F238E27FC236}">
                <a16:creationId xmlns:a16="http://schemas.microsoft.com/office/drawing/2014/main" id="{94786173-80B5-B1C8-FA06-8989763C95E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05004" y="2478024"/>
            <a:ext cx="3694176" cy="3694176"/>
          </a:xfr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D4556-73E1-DA72-88C4-FDDABF4BE5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03142" y="2478024"/>
            <a:ext cx="5918964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/>
              <a:t>The need to process increasing amounts of data generated by </a:t>
            </a:r>
            <a:r>
              <a:rPr lang="en-US" sz="2400" b="1"/>
              <a:t>edge devices</a:t>
            </a:r>
          </a:p>
          <a:p>
            <a:pPr>
              <a:lnSpc>
                <a:spcPct val="100000"/>
              </a:lnSpc>
            </a:pPr>
            <a:r>
              <a:rPr lang="en-US" sz="2400" b="1"/>
              <a:t>Privacy </a:t>
            </a:r>
            <a:r>
              <a:rPr lang="en-US" sz="2400"/>
              <a:t>concerns in traditional cloud-based and edge computing models</a:t>
            </a:r>
          </a:p>
          <a:p>
            <a:pPr>
              <a:lnSpc>
                <a:spcPct val="100000"/>
              </a:lnSpc>
            </a:pPr>
            <a:r>
              <a:rPr lang="en-US" sz="2400"/>
              <a:t>High communication </a:t>
            </a:r>
            <a:r>
              <a:rPr lang="en-US" sz="2400" b="1"/>
              <a:t>costs </a:t>
            </a:r>
            <a:r>
              <a:rPr lang="en-US" sz="2400"/>
              <a:t>in existing models</a:t>
            </a:r>
          </a:p>
          <a:p>
            <a:pPr>
              <a:lnSpc>
                <a:spcPct val="100000"/>
              </a:lnSpc>
            </a:pPr>
            <a:endParaRPr lang="en-US" sz="260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560F7B-3BE9-739A-6866-A14243BF7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E2B3DB-A9F9-5607-7105-C79A9B5B8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</p:spTree>
    <p:extLst>
      <p:ext uri="{BB962C8B-B14F-4D97-AF65-F5344CB8AC3E}">
        <p14:creationId xmlns:p14="http://schemas.microsoft.com/office/powerpoint/2010/main" val="1665321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2C4C2-3C0D-713B-83A2-42D847F0A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anchor="ctr">
            <a:normAutofit/>
          </a:bodyPr>
          <a:lstStyle/>
          <a:p>
            <a:r>
              <a:rPr lang="en-US" sz="3200" b="1"/>
              <a:t>How do the paper proposed to Solve the problem?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D5937C2-1B90-4A17-9AA5-41F7DDAB2DA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737360" y="2478024"/>
            <a:ext cx="3694176" cy="3694176"/>
          </a:xfr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9737F-9DCE-99F9-CA67-84DFF753D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600" b="1"/>
              <a:t>Only checkpoint </a:t>
            </a:r>
            <a:r>
              <a:rPr lang="en-US" sz="2600"/>
              <a:t>files (containing training weights) are shared with edge servers, </a:t>
            </a:r>
            <a:r>
              <a:rPr lang="en-US" sz="2600" b="1"/>
              <a:t>not raw data.</a:t>
            </a:r>
          </a:p>
          <a:p>
            <a:pPr>
              <a:lnSpc>
                <a:spcPct val="100000"/>
              </a:lnSpc>
            </a:pPr>
            <a:r>
              <a:rPr lang="en-US" sz="2600" b="1"/>
              <a:t>Edge </a:t>
            </a:r>
            <a:r>
              <a:rPr lang="en-US" sz="2600"/>
              <a:t>devices can use results immediately and also benefit from further training on </a:t>
            </a:r>
            <a:r>
              <a:rPr lang="en-US" sz="2600" b="1"/>
              <a:t>edge servers.</a:t>
            </a:r>
          </a:p>
          <a:p>
            <a:pPr>
              <a:lnSpc>
                <a:spcPct val="100000"/>
              </a:lnSpc>
            </a:pPr>
            <a:endParaRPr lang="en-US" sz="2600"/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C8F7FC9D-271B-12B8-9470-A6E65DD0C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E825E1-D86F-EE64-4717-45571AB71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376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4AC80-411D-C56B-DCB0-C9060982D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Paper's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D2310-C916-F9CF-0D82-0CC5CD3F2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63069" y="2222493"/>
            <a:ext cx="5230033" cy="425784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ctr">
              <a:buNone/>
            </a:pPr>
            <a:r>
              <a:rPr lang="en-US" b="1"/>
              <a:t>Key Benefits</a:t>
            </a:r>
          </a:p>
          <a:p>
            <a:pPr>
              <a:buFont typeface="Arial"/>
              <a:buChar char="•"/>
            </a:pPr>
            <a:r>
              <a:rPr lang="en-US" sz="2400" b="1">
                <a:ea typeface="+mn-lt"/>
                <a:cs typeface="+mn-lt"/>
              </a:rPr>
              <a:t>Enhanced privacy protection</a:t>
            </a:r>
            <a:r>
              <a:rPr lang="en-US" sz="2400">
                <a:ea typeface="+mn-lt"/>
                <a:cs typeface="+mn-lt"/>
              </a:rPr>
              <a:t>: Sensitive data remains on edge devices</a:t>
            </a:r>
            <a:endParaRPr lang="en-US" sz="2400"/>
          </a:p>
          <a:p>
            <a:pPr>
              <a:buFont typeface="Arial"/>
              <a:buChar char="•"/>
            </a:pPr>
            <a:r>
              <a:rPr lang="en-US" sz="2400" b="1">
                <a:ea typeface="+mn-lt"/>
                <a:cs typeface="+mn-lt"/>
              </a:rPr>
              <a:t>Reduced communication costs</a:t>
            </a:r>
            <a:r>
              <a:rPr lang="en-US" sz="2400">
                <a:ea typeface="+mn-lt"/>
                <a:cs typeface="+mn-lt"/>
              </a:rPr>
              <a:t>: Only small checkpoint files are transferred, not large datasets</a:t>
            </a:r>
            <a:endParaRPr lang="en-US" sz="2400"/>
          </a:p>
          <a:p>
            <a:pPr>
              <a:buFont typeface="Arial"/>
              <a:buChar char="•"/>
            </a:pPr>
            <a:r>
              <a:rPr lang="en-US" sz="2400" b="1">
                <a:ea typeface="+mn-lt"/>
                <a:cs typeface="+mn-lt"/>
              </a:rPr>
              <a:t>Improved accuracy</a:t>
            </a:r>
            <a:r>
              <a:rPr lang="en-US" sz="2400">
                <a:ea typeface="+mn-lt"/>
                <a:cs typeface="+mn-lt"/>
              </a:rPr>
              <a:t> through collaboration between edge devices and servers</a:t>
            </a:r>
            <a:endParaRPr lang="en-US" sz="2400"/>
          </a:p>
          <a:p>
            <a:pPr marL="0" indent="0" algn="ctr">
              <a:buNone/>
            </a:pPr>
            <a:endParaRPr lang="en-US" b="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D10DD-BFE2-6F43-7621-10CB36E8D0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7866" y="2273293"/>
            <a:ext cx="4937760" cy="426828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ctr">
              <a:buNone/>
            </a:pPr>
            <a:r>
              <a:rPr lang="en-US" b="1"/>
              <a:t>Experimental Setup</a:t>
            </a:r>
          </a:p>
          <a:p>
            <a:r>
              <a:rPr lang="en-US" sz="2400" b="1">
                <a:ea typeface="+mn-lt"/>
                <a:cs typeface="+mn-lt"/>
              </a:rPr>
              <a:t>Dataset</a:t>
            </a:r>
            <a:r>
              <a:rPr lang="en-US" sz="2400">
                <a:ea typeface="+mn-lt"/>
                <a:cs typeface="+mn-lt"/>
              </a:rPr>
              <a:t>: Labeled Faces in the Wild (LFW)</a:t>
            </a:r>
            <a:endParaRPr lang="en-US" sz="2400"/>
          </a:p>
          <a:p>
            <a:r>
              <a:rPr lang="en-US" sz="2400" b="1">
                <a:ea typeface="+mn-lt"/>
                <a:cs typeface="+mn-lt"/>
              </a:rPr>
              <a:t>Edge Server</a:t>
            </a:r>
            <a:r>
              <a:rPr lang="en-US" sz="2400">
                <a:ea typeface="+mn-lt"/>
                <a:cs typeface="+mn-lt"/>
              </a:rPr>
              <a:t>: High-performance computer</a:t>
            </a:r>
            <a:endParaRPr lang="en-US" sz="2400"/>
          </a:p>
          <a:p>
            <a:r>
              <a:rPr lang="en-US" sz="2400" b="1">
                <a:ea typeface="+mn-lt"/>
                <a:cs typeface="+mn-lt"/>
              </a:rPr>
              <a:t>Edge Device</a:t>
            </a:r>
            <a:r>
              <a:rPr lang="en-US" sz="2400">
                <a:ea typeface="+mn-lt"/>
                <a:cs typeface="+mn-lt"/>
              </a:rPr>
              <a:t>: Jetson Nano (representing future IoT devices)</a:t>
            </a:r>
            <a:endParaRPr lang="en-US" sz="2400"/>
          </a:p>
          <a:p>
            <a:pPr algn="ctr"/>
            <a:endParaRPr lang="en-US" b="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939162-7D34-AC2E-06C8-2083C8A99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18ACB5-BE81-F8D8-4E44-739568C0C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8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CD65CD3-EEB1-E292-CBE5-6490F8649D16}"/>
              </a:ext>
            </a:extLst>
          </p:cNvPr>
          <p:cNvCxnSpPr/>
          <p:nvPr/>
        </p:nvCxnSpPr>
        <p:spPr>
          <a:xfrm flipH="1">
            <a:off x="6146105" y="2220239"/>
            <a:ext cx="4174" cy="3910207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2638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39BB-58BD-9B78-E5F0-457E3A573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/>
              <a:t>Key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4123D-EBFF-22C7-046A-6F0FA79C9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2774" y="2478024"/>
            <a:ext cx="5511869" cy="369417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>
                <a:ea typeface="+mn-lt"/>
                <a:cs typeface="+mn-lt"/>
              </a:rPr>
              <a:t>The model achieved good accuracy while </a:t>
            </a:r>
            <a:r>
              <a:rPr lang="en-US" sz="2400" b="1" dirty="0">
                <a:ea typeface="+mn-lt"/>
                <a:cs typeface="+mn-lt"/>
              </a:rPr>
              <a:t>protecting privacy</a:t>
            </a:r>
            <a:endParaRPr lang="en-US" sz="2400" b="1" dirty="0"/>
          </a:p>
          <a:p>
            <a:r>
              <a:rPr lang="en-US" sz="2400" b="1" dirty="0">
                <a:ea typeface="+mn-lt"/>
                <a:cs typeface="+mn-lt"/>
              </a:rPr>
              <a:t>Communication costs</a:t>
            </a:r>
            <a:r>
              <a:rPr lang="en-US" sz="2400" dirty="0">
                <a:ea typeface="+mn-lt"/>
                <a:cs typeface="+mn-lt"/>
              </a:rPr>
              <a:t> were significantly reduced</a:t>
            </a:r>
            <a:endParaRPr lang="en-US" sz="2400" dirty="0"/>
          </a:p>
          <a:p>
            <a:r>
              <a:rPr lang="en-US" sz="2400" dirty="0">
                <a:ea typeface="+mn-lt"/>
                <a:cs typeface="+mn-lt"/>
              </a:rPr>
              <a:t>Edge devices could </a:t>
            </a:r>
            <a:r>
              <a:rPr lang="en-US" sz="2400" b="1" dirty="0">
                <a:ea typeface="+mn-lt"/>
                <a:cs typeface="+mn-lt"/>
              </a:rPr>
              <a:t>maintain high accuracy</a:t>
            </a:r>
            <a:r>
              <a:rPr lang="en-US" sz="2400" dirty="0">
                <a:ea typeface="+mn-lt"/>
                <a:cs typeface="+mn-lt"/>
              </a:rPr>
              <a:t> for personal data while benefiting from general training on edge servers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E1C2A8-7524-54D6-3AD6-27FBF6BE43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5303102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/>
              <a:t>Significance:</a:t>
            </a:r>
          </a:p>
          <a:p>
            <a:pPr marL="0" indent="0">
              <a:buNone/>
            </a:pPr>
            <a:r>
              <a:rPr lang="en-US" sz="1800">
                <a:ea typeface="+mn-lt"/>
                <a:cs typeface="+mn-lt"/>
              </a:rPr>
              <a:t>This approach addresses growing concerns about data privacy (e.g., GDPR compliance) while leveraging the increasing computational power of edge devices to create a more efficient and privacy-preserving distributed machine learning system.</a:t>
            </a:r>
            <a:endParaRPr lang="en-US" sz="180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189CBD-85E2-DE96-35C4-45B0EE361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CECS 574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488848-8B31-A239-7DD6-D84D45F86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9</a:t>
            </a:fld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AE3B9A1-2C8F-D4E3-C5CB-82580D7604DE}"/>
              </a:ext>
            </a:extLst>
          </p:cNvPr>
          <p:cNvCxnSpPr/>
          <p:nvPr/>
        </p:nvCxnSpPr>
        <p:spPr>
          <a:xfrm flipH="1">
            <a:off x="6125228" y="2470759"/>
            <a:ext cx="14612" cy="3722317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40778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892</Words>
  <Application>Microsoft Office PowerPoint</Application>
  <PresentationFormat>Widescreen</PresentationFormat>
  <Paragraphs>123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Avenir Next LT Pro</vt:lpstr>
      <vt:lpstr>Comic Sans MS</vt:lpstr>
      <vt:lpstr>Trebuchet MS</vt:lpstr>
      <vt:lpstr>AccentBoxVTI</vt:lpstr>
      <vt:lpstr>Sync Squad</vt:lpstr>
      <vt:lpstr>What is Distributed Computing? Why it is necessary?</vt:lpstr>
      <vt:lpstr>More Formal Way of Understanding DC</vt:lpstr>
      <vt:lpstr>How a distributed Machine Learning work?</vt:lpstr>
      <vt:lpstr>Facial Image Recognition in Distributed Machine Learning using Rich Clients </vt:lpstr>
      <vt:lpstr>What does this Research solve?</vt:lpstr>
      <vt:lpstr>How do the paper proposed to Solve the problem?</vt:lpstr>
      <vt:lpstr>Paper's Implementation</vt:lpstr>
      <vt:lpstr>Key Findings</vt:lpstr>
      <vt:lpstr>How did we Implemented the concept?</vt:lpstr>
      <vt:lpstr>Implementation</vt:lpstr>
      <vt:lpstr>Implementation</vt:lpstr>
      <vt:lpstr>Implementation</vt:lpstr>
      <vt:lpstr>Distribution Strategy</vt:lpstr>
      <vt:lpstr>More Details</vt:lpstr>
      <vt:lpstr>Deployment</vt:lpstr>
      <vt:lpstr>Future Expansion</vt:lpstr>
      <vt:lpstr>Outcomes</vt:lpstr>
      <vt:lpstr>A Big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Jaimin Manishkumar Vyas</cp:lastModifiedBy>
  <cp:revision>17</cp:revision>
  <dcterms:created xsi:type="dcterms:W3CDTF">2024-10-14T22:01:00Z</dcterms:created>
  <dcterms:modified xsi:type="dcterms:W3CDTF">2024-10-17T06:00:59Z</dcterms:modified>
</cp:coreProperties>
</file>

<file path=docProps/thumbnail.jpeg>
</file>